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0"/>
  </p:notesMasterIdLst>
  <p:handoutMasterIdLst>
    <p:handoutMasterId r:id="rId11"/>
  </p:handoutMasterIdLst>
  <p:sldIdLst>
    <p:sldId id="1529" r:id="rId6"/>
    <p:sldId id="1528" r:id="rId7"/>
    <p:sldId id="1527" r:id="rId8"/>
    <p:sldId id="1530" r:id="rId9"/>
  </p:sldIdLst>
  <p:sldSz cx="9151938" cy="5148263"/>
  <p:notesSz cx="6797675" cy="9926638"/>
  <p:embeddedFontLst>
    <p:embeddedFont>
      <p:font typeface="Calibri Light" panose="020F0302020204030204" pitchFamily="34" charset="0"/>
      <p:regular r:id="rId12"/>
      <p:italic r:id="rId13"/>
    </p:embeddedFont>
    <p:embeddedFont>
      <p:font typeface="Rosatom" panose="020B0503040504020204" pitchFamily="34" charset="-52"/>
      <p:regular r:id="rId14"/>
      <p:bold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Стаж работы в отрасли не менее 1 года.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дисциплинарных взысканий за последний год.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проверка.</a:t>
            </a: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</a:t>
            </a:r>
            <a:r>
              <a:rPr lang="ru-RU" sz="751" dirty="0" err="1" smtClean="0">
                <a:solidFill>
                  <a:srgbClr val="002060"/>
                </a:solidFill>
              </a:rPr>
              <a:t>Госкорпорации</a:t>
            </a:r>
            <a:r>
              <a:rPr lang="ru-RU" sz="751" dirty="0" smtClean="0">
                <a:solidFill>
                  <a:srgbClr val="002060"/>
                </a:solidFill>
              </a:rPr>
              <a:t> «</a:t>
            </a:r>
            <a:r>
              <a:rPr lang="ru-RU" sz="751" dirty="0" err="1" smtClean="0">
                <a:solidFill>
                  <a:srgbClr val="002060"/>
                </a:solidFill>
              </a:rPr>
              <a:t>Росатом</a:t>
            </a:r>
            <a:r>
              <a:rPr lang="ru-RU" sz="751" dirty="0" smtClean="0">
                <a:solidFill>
                  <a:srgbClr val="002060"/>
                </a:solidFill>
              </a:rPr>
              <a:t>» не ниже «С» / наличие оценки не ниже средней в организациях Партнёрских бизнесов.</a:t>
            </a: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Выполнение личного КПЭ не ниже 100%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ОЦЕНКИ*</a:t>
            </a:r>
            <a:endParaRPr lang="ru-RU" altLang="en-US" sz="1051" kern="0" dirty="0">
              <a:solidFill>
                <a:srgbClr val="00206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СТРОИТЕЛЬ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157494"/>
            <a:ext cx="3960000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 проект /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деятельности, которые выходят за рамки текущего функционала,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574131"/>
            <a:ext cx="3960000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 </a:t>
            </a:r>
          </a:p>
          <a:p>
            <a:pPr marL="228600" indent="-228600" algn="just">
              <a:buFont typeface="+mj-lt"/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Охрана труда</a:t>
            </a:r>
          </a:p>
          <a:p>
            <a:pPr marL="228600" indent="-228600" algn="just">
              <a:buFont typeface="+mj-lt"/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Производительность </a:t>
            </a: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4125607"/>
            <a:ext cx="396000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бригады в ПСР- проекте или новых, современных методов в работе, разработка и внедрение ППУ</a:t>
            </a:r>
          </a:p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854235"/>
            <a:ext cx="3675534" cy="67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Программе признания принимают участие: работники, относящиеся к категории рабочие и являющиеся нижним управленческим звеном в основных строительно-монтажных работах (назначенными старшими бригадирами/ бригадирами с численностью бригады от 30 до 150 работников).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8" y="4806379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Описание критериев смотри в Приложении 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224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СТРОИТЕЛЬ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ОХРАНА ТРУДА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ПРОИЗВОДИТЕЛЬНОСТЬ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БРИГАДЫ В ПСР- ПРОЕКТЕ ИЛИ НОВЫХ, СОВРЕМЕННЫХ МЕТОДОВ В РАБОТЕ, РАЗРАБОТКА И ВНЕДРЕНИЕ ППУ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864476"/>
              </p:ext>
            </p:extLst>
          </p:nvPr>
        </p:nvGraphicFramePr>
        <p:xfrm>
          <a:off x="450706" y="485899"/>
          <a:ext cx="7807427" cy="41511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Наставничество 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  <a:r>
                        <a:rPr lang="af-ZA" sz="700" kern="12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Поддержание высокого уровня квалификации рабочих подотчетной бригады.
2.</a:t>
                      </a:r>
                      <a:r>
                        <a:rPr lang="af-ZA" sz="700" kern="12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Участие в обучении новых сотрудников и наставничество у студентов – количество человек и результаты.
3.</a:t>
                      </a:r>
                      <a:r>
                        <a:rPr lang="af-ZA" sz="700" kern="12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Инициирование актуального дополнительного обучения/подготовки для работников бригады.
4.</a:t>
                      </a:r>
                      <a:r>
                        <a:rPr lang="af-ZA" sz="700" kern="12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Самостоятельное развитие и поддержания высокого профессионального уровня.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труда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  <a:r>
                        <a:rPr lang="af-ZA" sz="700" kern="12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Отсутствие травматизма в строительной бригаде.
2.</a:t>
                      </a:r>
                      <a:r>
                        <a:rPr lang="af-ZA" sz="700" kern="12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Отсутствие нарушений техники безопасности и охраны труда в бригаде (за последний год).
3.</a:t>
                      </a:r>
                      <a:r>
                        <a:rPr lang="af-ZA" sz="700" kern="12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Участие в развитии культуры безопасности и охраны труда.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Производительность 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  <a:r>
                        <a:rPr lang="af-ZA" sz="700" kern="12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Высокая эффективность в выполнении работ. Реализация объема работ выше запланированного производственного плана при надлежащем качестве. Влияние на сокращение сроков выполнения работ.
2.</a:t>
                      </a:r>
                      <a:r>
                        <a:rPr lang="af-ZA" sz="700" kern="12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Выполняет сложные строительные работы, эффективно использует имеющиеся ресурсы.
3.</a:t>
                      </a:r>
                      <a:r>
                        <a:rPr lang="af-ZA" sz="700" kern="12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Участие бригады в ключевых событиях проекта.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9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Участие бригады в ПСР- проекте или новых, современных методов в работе, разработка и внедрение ППУ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Оценка эффективности участия в ПСР- проекте или новых, современных методов в работе, разработка и внедрение ППУ, наличие решений, уникальных практик и/или проектов, принесших оптимизацию сроков строительных процессов, давших экономический эффект.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marR="0" lvl="0" indent="0" algn="just" defTabSz="6864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/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259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877665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4082A2-0D2C-4ED7-AA0F-5B00A18AD0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53674</TotalTime>
  <Words>1953</Words>
  <Application>Microsoft Office PowerPoint</Application>
  <PresentationFormat>Произвольный</PresentationFormat>
  <Paragraphs>163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Calibri Light</vt:lpstr>
      <vt:lpstr>ヒラギノ角ゴ Pro W3</vt:lpstr>
      <vt:lpstr>Arial</vt:lpstr>
      <vt:lpstr>Rosatom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3406</cp:revision>
  <cp:lastPrinted>2025-02-03T14:56:44Z</cp:lastPrinted>
  <dcterms:created xsi:type="dcterms:W3CDTF">2019-09-24T12:37:05Z</dcterms:created>
  <dcterms:modified xsi:type="dcterms:W3CDTF">2025-02-15T11:12:32Z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