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9"/>
  </p:notesMasterIdLst>
  <p:handoutMasterIdLst>
    <p:handoutMasterId r:id="rId10"/>
  </p:handoutMasterIdLst>
  <p:sldIdLst>
    <p:sldId id="1525" r:id="rId6"/>
    <p:sldId id="1528" r:id="rId7"/>
    <p:sldId id="1529" r:id="rId8"/>
  </p:sldIdLst>
  <p:sldSz cx="9151938" cy="5148263"/>
  <p:notesSz cx="6797675" cy="9926638"/>
  <p:embeddedFontLst>
    <p:embeddedFont>
      <p:font typeface="Calibri Light" panose="020F0302020204030204" pitchFamily="34" charset="0"/>
      <p:regular r:id="rId11"/>
      <p:italic r:id="rId12"/>
    </p:embeddedFon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font" Target="fonts/font1.fntdata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5.fntdata"/><Relationship Id="rId23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23166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8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С</a:t>
            </a:r>
            <a:r>
              <a:rPr lang="ru-RU" sz="751" dirty="0" smtClean="0">
                <a:solidFill>
                  <a:srgbClr val="002060"/>
                </a:solidFill>
              </a:rPr>
              <a:t>таж </a:t>
            </a:r>
            <a:r>
              <a:rPr lang="ru-RU" sz="751" dirty="0">
                <a:solidFill>
                  <a:srgbClr val="002060"/>
                </a:solidFill>
              </a:rPr>
              <a:t>работы в отрасли не менее 1 </a:t>
            </a:r>
            <a:r>
              <a:rPr lang="ru-RU" sz="751" dirty="0" smtClean="0">
                <a:solidFill>
                  <a:srgbClr val="002060"/>
                </a:solidFill>
              </a:rPr>
              <a:t>года.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О</a:t>
            </a:r>
            <a:r>
              <a:rPr lang="ru-RU" sz="751" dirty="0" smtClean="0">
                <a:solidFill>
                  <a:srgbClr val="002060"/>
                </a:solidFill>
              </a:rPr>
              <a:t>тсутствие </a:t>
            </a:r>
            <a:r>
              <a:rPr lang="ru-RU" sz="751" dirty="0">
                <a:solidFill>
                  <a:srgbClr val="002060"/>
                </a:solidFill>
              </a:rPr>
              <a:t>дисциплинарных взысканий за последний </a:t>
            </a:r>
            <a:r>
              <a:rPr lang="ru-RU" sz="751" dirty="0" smtClean="0">
                <a:solidFill>
                  <a:srgbClr val="002060"/>
                </a:solidFill>
              </a:rPr>
              <a:t>год.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отношении работника не инициирована и не проводится служебная </a:t>
            </a:r>
            <a:r>
              <a:rPr lang="ru-RU" sz="751" dirty="0" smtClean="0">
                <a:solidFill>
                  <a:srgbClr val="002060"/>
                </a:solidFill>
              </a:rPr>
              <a:t>проверка.</a:t>
            </a:r>
            <a:endParaRPr lang="ru-RU" sz="751" dirty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Н</a:t>
            </a:r>
            <a:r>
              <a:rPr lang="ru-RU" sz="751" dirty="0" smtClean="0">
                <a:solidFill>
                  <a:srgbClr val="002060"/>
                </a:solidFill>
              </a:rPr>
              <a:t>аличие </a:t>
            </a:r>
            <a:r>
              <a:rPr lang="ru-RU" sz="751" dirty="0">
                <a:solidFill>
                  <a:srgbClr val="002060"/>
                </a:solidFill>
              </a:rPr>
              <a:t>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</a:t>
            </a:r>
            <a:r>
              <a:rPr lang="ru-RU" sz="751" dirty="0" smtClean="0">
                <a:solidFill>
                  <a:srgbClr val="002060"/>
                </a:solidFill>
              </a:rPr>
              <a:t>бизнесов.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Выполнение личного КПЭ не ниже 100%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КОНСТРУКТОР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014825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Реализованный проект /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деятельности, которые выходят за рамки текущего функционала, подразделения, организации или дивизиона.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340671"/>
            <a:ext cx="3960000" cy="12772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 </a:t>
            </a:r>
            <a:r>
              <a:rPr lang="en-US" altLang="ru-RU" sz="7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</a:t>
            </a: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целей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Номинант проявил 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инициативу / 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разработал решение, при выполнении которых решил глобальную задачу и повлиял на бизнес-процессы 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организации/дивизиона / отрасли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Успешно преодолел сложности, возникшие в ходе проявленной 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инициативы / проекта / решения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Уникальность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Инновационность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Номинант обосновал уникальность 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инициативы / решения / проекта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организации / дивизиона / отрасли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Также обосновал новизну в содержании 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инициативы / решения /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проекта. Применил в подходах/ процессах/технологиях инновации.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решения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Номинант указал существенные качественные и количественные результаты и описал конкретный вклад в бизнес-результаты организации/дивизиона/отрасли.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444215" y="3982937"/>
            <a:ext cx="39600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Tx/>
              <a:buAutoNum type="arabicPeriod"/>
            </a:pP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Номинант перечислил списком участие в отраслевых, дивизиональных, ПСР, КПИ, общественно значимых и иных проектах, предложения ППУ.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Tx/>
              <a:buAutoNum type="arabicPeriod"/>
            </a:pP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711565"/>
            <a:ext cx="3675534" cy="323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Программе</a:t>
            </a:r>
            <a:r>
              <a:rPr lang="en-US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признания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принимают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сотрудники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должностями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выше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руководителя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группы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руководителя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бюро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КОНСТРУКТОР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35A3-22B7-DC9A-7483-E3D782F16F0D}"/>
              </a:ext>
            </a:extLst>
          </p:cNvPr>
          <p:cNvSpPr txBox="1"/>
          <p:nvPr/>
        </p:nvSpPr>
        <p:spPr>
          <a:xfrm>
            <a:off x="181128" y="530559"/>
            <a:ext cx="33147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64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675075" y="394618"/>
            <a:ext cx="1800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Организация: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ФИО  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6130652" y="41317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27" name="Прямоугольник 26"/>
          <p:cNvSpPr/>
          <p:nvPr/>
        </p:nvSpPr>
        <p:spPr>
          <a:xfrm>
            <a:off x="6130651" y="33195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838187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АМБИЦИОЗНОСТЬ/  МАСШТАБНОСТЬ ЦЕЛЕЙ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3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510689" y="826709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1066705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1062231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60696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УНИКАЛЬНОСТЬ/  ИННОВАЦИОННОСТЬ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18222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60696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 РЕШЕНИЯ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18222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868822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868146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0698" y="4324982"/>
            <a:ext cx="3215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0" b="1" dirty="0" smtClean="0">
                <a:cs typeface="ヒラギノ角ゴ Pro W3"/>
              </a:rPr>
              <a:t>_</a:t>
            </a:r>
            <a:r>
              <a:rPr lang="en-US" sz="600" b="1" dirty="0" smtClean="0">
                <a:cs typeface="ヒラギノ角ゴ Pro W3"/>
              </a:rPr>
              <a:t>_______________________________</a:t>
            </a:r>
            <a:r>
              <a:rPr lang="ru-RU" sz="600" b="1" dirty="0" smtClean="0">
                <a:cs typeface="ヒラギノ角ゴ Pro W3"/>
              </a:rPr>
              <a:t>_______________________________________________</a:t>
            </a:r>
            <a:endParaRPr lang="ru-RU" sz="600" dirty="0">
              <a:latin typeface="Arial" panose="020B0604020202020204" pitchFamily="34" charset="0"/>
            </a:endParaRPr>
          </a:p>
          <a:p>
            <a:pPr algn="ctr" fontAlgn="t"/>
            <a:r>
              <a:rPr lang="ru-RU" sz="600" b="1" dirty="0">
                <a:cs typeface="ヒラギノ角ゴ Pro W3"/>
              </a:rPr>
              <a:t> (должность руководителя / выдвигающего ) 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/>
          </p:nvPr>
        </p:nvGraphicFramePr>
        <p:xfrm>
          <a:off x="327496" y="4721843"/>
          <a:ext cx="3096345" cy="274320"/>
        </p:xfrm>
        <a:graphic>
          <a:graphicData uri="http://schemas.openxmlformats.org/drawingml/2006/table">
            <a:tbl>
              <a:tblPr firstRow="1" bandRow="1"/>
              <a:tblGrid>
                <a:gridCol w="1126751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6959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180340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42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5941449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17EDDB-CFF3-4C1B-95AC-F022406FF3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53678</TotalTime>
  <Words>1813</Words>
  <Application>Microsoft Office PowerPoint</Application>
  <PresentationFormat>Произвольный</PresentationFormat>
  <Paragraphs>146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Calibri Light</vt:lpstr>
      <vt:lpstr>ヒラギノ角ゴ Pro W3</vt:lpstr>
      <vt:lpstr>Arial</vt:lpstr>
      <vt:lpstr>Rosatom</vt:lpstr>
      <vt:lpstr>Calibri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3408</cp:revision>
  <cp:lastPrinted>2025-02-03T14:56:44Z</cp:lastPrinted>
  <dcterms:created xsi:type="dcterms:W3CDTF">2019-09-24T12:37:05Z</dcterms:created>
  <dcterms:modified xsi:type="dcterms:W3CDTF">2025-02-15T11:11:26Z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